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1" r:id="rId3"/>
    <p:sldId id="272" r:id="rId4"/>
    <p:sldId id="273" r:id="rId5"/>
    <p:sldId id="279" r:id="rId6"/>
    <p:sldId id="274" r:id="rId7"/>
    <p:sldId id="286" r:id="rId8"/>
    <p:sldId id="287" r:id="rId9"/>
    <p:sldId id="259" r:id="rId10"/>
    <p:sldId id="270" r:id="rId11"/>
    <p:sldId id="263" r:id="rId12"/>
    <p:sldId id="288" r:id="rId13"/>
    <p:sldId id="275" r:id="rId14"/>
    <p:sldId id="289" r:id="rId15"/>
    <p:sldId id="277" r:id="rId16"/>
    <p:sldId id="276" r:id="rId17"/>
    <p:sldId id="291" r:id="rId18"/>
    <p:sldId id="278" r:id="rId19"/>
    <p:sldId id="29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A86157E-C23B-4972-B5A7-72F795C74CAC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B771036-786B-43AE-AC15-B36B5A714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157E-C23B-4972-B5A7-72F795C74CAC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1036-786B-43AE-AC15-B36B5A714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157E-C23B-4972-B5A7-72F795C74CAC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1036-786B-43AE-AC15-B36B5A714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A86157E-C23B-4972-B5A7-72F795C74CAC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1036-786B-43AE-AC15-B36B5A714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A86157E-C23B-4972-B5A7-72F795C74CAC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B771036-786B-43AE-AC15-B36B5A71442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A86157E-C23B-4972-B5A7-72F795C74CAC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B771036-786B-43AE-AC15-B36B5A714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A86157E-C23B-4972-B5A7-72F795C74CAC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B771036-786B-43AE-AC15-B36B5A714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157E-C23B-4972-B5A7-72F795C74CAC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71036-786B-43AE-AC15-B36B5A714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A86157E-C23B-4972-B5A7-72F795C74CAC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B771036-786B-43AE-AC15-B36B5A714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A86157E-C23B-4972-B5A7-72F795C74CAC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B771036-786B-43AE-AC15-B36B5A714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A86157E-C23B-4972-B5A7-72F795C74CAC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B771036-786B-43AE-AC15-B36B5A714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A86157E-C23B-4972-B5A7-72F795C74CAC}" type="datetimeFigureOut">
              <a:rPr lang="ru-RU" smtClean="0"/>
              <a:pPr/>
              <a:t>28.10.2019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B771036-786B-43AE-AC15-B36B5A7144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split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5400600" cy="201622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Методы семейного воспитания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860032" y="5157192"/>
            <a:ext cx="3998248" cy="1272204"/>
          </a:xfrm>
        </p:spPr>
        <p:txBody>
          <a:bodyPr>
            <a:noAutofit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FFC000"/>
                </a:solidFill>
              </a:rPr>
              <a:t>Подготовила  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FFC000"/>
                </a:solidFill>
              </a:rPr>
              <a:t>Педагог-психолог: Школьная Г.В.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FFC000"/>
                </a:solidFill>
              </a:rPr>
              <a:t>МБДОУ дет/сад № 7 «Сказка» 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FFC000"/>
                </a:solidFill>
              </a:rPr>
              <a:t>г. Томари Сахалинская область</a:t>
            </a:r>
            <a:endParaRPr lang="ru-RU" sz="1800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User\Desktop\педагог-психолог\картинки\картинки-рордители и дети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9477">
            <a:off x="575215" y="3210746"/>
            <a:ext cx="3992514" cy="311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педагог-психолог\картинки\картинки-рордители и дети\28-11-16-rod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6670"/>
            <a:ext cx="3312368" cy="360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17961" y="1232604"/>
            <a:ext cx="8715436" cy="5940812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/>
              <a:t> </a:t>
            </a:r>
            <a:r>
              <a:rPr lang="ru-RU" sz="2400" b="1" i="1" dirty="0" smtClean="0">
                <a:solidFill>
                  <a:schemeClr val="accent2"/>
                </a:solidFill>
              </a:rPr>
              <a:t>* в </a:t>
            </a:r>
            <a:r>
              <a:rPr lang="ru-RU" sz="2400" b="1" i="1" dirty="0">
                <a:solidFill>
                  <a:schemeClr val="accent2"/>
                </a:solidFill>
              </a:rPr>
              <a:t>семье должен царить спокойный, уравновешенный тон;</a:t>
            </a:r>
            <a:endParaRPr lang="ru-RU" sz="2400" b="1" dirty="0">
              <a:solidFill>
                <a:schemeClr val="accent2"/>
              </a:solidFill>
            </a:endParaRPr>
          </a:p>
          <a:p>
            <a:pPr lvl="0"/>
            <a:r>
              <a:rPr lang="ru-RU" sz="2400" b="1" i="1" dirty="0" smtClean="0">
                <a:solidFill>
                  <a:schemeClr val="accent2"/>
                </a:solidFill>
              </a:rPr>
              <a:t>* распоряжение </a:t>
            </a:r>
            <a:r>
              <a:rPr lang="ru-RU" sz="2400" b="1" i="1" dirty="0">
                <a:solidFill>
                  <a:schemeClr val="accent2"/>
                </a:solidFill>
              </a:rPr>
              <a:t>должно быть коротким, не должно вызывать сомнений в его правильности и неизбежности;</a:t>
            </a:r>
            <a:endParaRPr lang="ru-RU" sz="2400" b="1" dirty="0">
              <a:solidFill>
                <a:schemeClr val="accent2"/>
              </a:solidFill>
            </a:endParaRPr>
          </a:p>
          <a:p>
            <a:pPr lvl="0"/>
            <a:r>
              <a:rPr lang="ru-RU" sz="2400" b="1" i="1" dirty="0" smtClean="0">
                <a:solidFill>
                  <a:schemeClr val="accent2"/>
                </a:solidFill>
              </a:rPr>
              <a:t>* распоряжение </a:t>
            </a:r>
            <a:r>
              <a:rPr lang="ru-RU" sz="2400" b="1" i="1" dirty="0">
                <a:solidFill>
                  <a:schemeClr val="accent2"/>
                </a:solidFill>
              </a:rPr>
              <a:t>должно отдаваться доброжелательно;</a:t>
            </a:r>
            <a:endParaRPr lang="ru-RU" sz="2400" b="1" dirty="0">
              <a:solidFill>
                <a:schemeClr val="accent2"/>
              </a:solidFill>
            </a:endParaRPr>
          </a:p>
          <a:p>
            <a:pPr lvl="0"/>
            <a:r>
              <a:rPr lang="ru-RU" sz="2400" b="1" i="1" dirty="0" smtClean="0">
                <a:solidFill>
                  <a:schemeClr val="accent2"/>
                </a:solidFill>
              </a:rPr>
              <a:t>* нельзя </a:t>
            </a:r>
            <a:r>
              <a:rPr lang="ru-RU" sz="2400" b="1" i="1" dirty="0">
                <a:solidFill>
                  <a:schemeClr val="accent2"/>
                </a:solidFill>
              </a:rPr>
              <a:t>проявлять педантизм, нужно считаться с просьбами и делами детей.</a:t>
            </a:r>
            <a:r>
              <a:rPr lang="ru-RU" sz="2400" b="1" dirty="0">
                <a:solidFill>
                  <a:schemeClr val="accent2"/>
                </a:solidFill>
              </a:rPr>
              <a:t> </a:t>
            </a:r>
            <a:r>
              <a:rPr lang="ru-RU" sz="2400" b="1" i="1" dirty="0">
                <a:solidFill>
                  <a:schemeClr val="accent2"/>
                </a:solidFill>
              </a:rPr>
              <a:t>Уступать, но не отменять: “хорошо, не можешь сегодня – сделай завтра</a:t>
            </a:r>
            <a:r>
              <a:rPr lang="ru-RU" sz="2400" b="1" i="1" dirty="0" smtClean="0">
                <a:solidFill>
                  <a:schemeClr val="accent2"/>
                </a:solidFill>
              </a:rPr>
              <a:t>”.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0" y="214290"/>
            <a:ext cx="7643866" cy="146423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РОДИТЕЛЯМ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нужно помнить: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92057" y="1886477"/>
            <a:ext cx="8161000" cy="4741724"/>
          </a:xfrm>
          <a:prstGeom prst="roundRect">
            <a:avLst>
              <a:gd name="adj" fmla="val 13028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1. Сколько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раз тебе повторять!</a:t>
            </a:r>
          </a:p>
          <a:p>
            <a:pPr lvl="0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2. Посоветуй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мне, пожалуйста!</a:t>
            </a:r>
          </a:p>
          <a:p>
            <a:pPr lvl="0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3. Не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знаю, что бы я без тебя делала!</a:t>
            </a:r>
          </a:p>
          <a:p>
            <a:pPr lvl="0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4. И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в кого это ты только уродился?</a:t>
            </a:r>
          </a:p>
          <a:p>
            <a:pPr lvl="0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5. Какие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мы замечательные друзья!</a:t>
            </a:r>
          </a:p>
          <a:p>
            <a:pPr lvl="0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6. Ну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на кого же ты похож?</a:t>
            </a:r>
          </a:p>
          <a:p>
            <a:pPr lvl="0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7. Вот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я в твое время</a:t>
            </a:r>
          </a:p>
          <a:p>
            <a:pPr lvl="0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8. Ты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моя опора и помощник!</a:t>
            </a:r>
          </a:p>
          <a:p>
            <a:pPr lvl="0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9. Ну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что за друзья у тебя?</a:t>
            </a:r>
          </a:p>
          <a:p>
            <a:pPr lvl="0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10. О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чем ты только думаешь?</a:t>
            </a:r>
          </a:p>
          <a:p>
            <a:pPr lvl="0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11. Ах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, какая ты у меня умница!</a:t>
            </a:r>
          </a:p>
          <a:p>
            <a:pPr lvl="0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12. А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как ты считаешь, сынок?</a:t>
            </a:r>
          </a:p>
          <a:p>
            <a:pPr lvl="0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13. У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всех дети, как дети, а ты…</a:t>
            </a:r>
          </a:p>
          <a:p>
            <a:pPr lvl="0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14. Какой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ты у меня сообразительный!</a:t>
            </a: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214290"/>
            <a:ext cx="2678925" cy="142876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987824" y="214290"/>
            <a:ext cx="5799002" cy="15585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ТЕСТ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«Какой ты родитель?»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+ или -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3528" y="1886477"/>
            <a:ext cx="8429529" cy="4741724"/>
          </a:xfrm>
          <a:prstGeom prst="roundRect">
            <a:avLst>
              <a:gd name="adj" fmla="val 13028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7-8 баллов – вы живете с ребенком душа в душу. Он искренне любит и уважает вас. Ваши отношения способствуют становлению его личности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!</a:t>
            </a:r>
          </a:p>
          <a:p>
            <a:pPr lvl="0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9-10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баллов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– вы непоследовательны в общении со своим ребенком. Он уважает вас, хотя и не всегда с вами откровенен. Его развитие подвержено влиянию случайных обстоятельств.</a:t>
            </a:r>
          </a:p>
          <a:p>
            <a:pPr lvl="0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11-12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баллов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– вам необходимо быть к ребенку повнимательней. Вы пользуетесь у него авторитетом, но он нуждается в любви и ласке.</a:t>
            </a:r>
          </a:p>
          <a:p>
            <a:pPr lvl="0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13-14 баллов – вы и сами чувствуете, что идете по неверному пути. Между вами недоверие. Постарайтесь уделять ему больше внимания, прислушивайтесь к его словам.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404664"/>
            <a:ext cx="6843056" cy="12704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Результаты теста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738094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273" y="749022"/>
            <a:ext cx="8821644" cy="18158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8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Мозговой штурм</a:t>
            </a:r>
          </a:p>
          <a:p>
            <a:pPr algn="ctr"/>
            <a:endParaRPr lang="ru-RU" sz="3200" b="1" i="1" dirty="0" smtClean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b="8750"/>
          <a:stretch>
            <a:fillRect/>
          </a:stretch>
        </p:blipFill>
        <p:spPr bwMode="auto">
          <a:xfrm>
            <a:off x="2714612" y="2996952"/>
            <a:ext cx="3836110" cy="3500462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8302486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Если ребенка не научишь в пеленках…   </a:t>
            </a:r>
            <a:endParaRPr lang="ru-RU" sz="32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6495" y="2367687"/>
            <a:ext cx="553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Растёт ребёнок, как сорняк.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751876"/>
            <a:ext cx="8333609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Когда отец говорит «так», а мать «сяк»…   </a:t>
            </a:r>
            <a:endParaRPr lang="ru-RU" sz="32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28372" y="807049"/>
            <a:ext cx="5232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То не научишь и в подушках</a:t>
            </a:r>
            <a:r>
              <a:rPr lang="ru-RU" dirty="0" smtClean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46980" y="3284984"/>
            <a:ext cx="8270198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Умел дитя родить…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9832" y="2364664"/>
            <a:ext cx="5926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46980" y="5217900"/>
            <a:ext cx="823907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Яблоко от яблони…   </a:t>
            </a:r>
            <a:endParaRPr lang="ru-RU" sz="32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82132" y="807049"/>
            <a:ext cx="5232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117773" y="2364664"/>
            <a:ext cx="586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148898" y="2336651"/>
            <a:ext cx="5865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161888" y="3869759"/>
            <a:ext cx="5852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Умей и научить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146375" y="5802675"/>
            <a:ext cx="586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Далеко не падает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9701878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7" grpId="0" animBg="1"/>
      <p:bldP spid="8" grpId="0"/>
      <p:bldP spid="9" grpId="0" animBg="1"/>
      <p:bldP spid="15" grpId="0"/>
      <p:bldP spid="17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365" y="2924944"/>
            <a:ext cx="8964488" cy="37856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 я разрешаю своему ребенку?</a:t>
            </a:r>
            <a:endParaRPr lang="ru-RU" sz="4000" b="1" i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4000" b="1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 я запрещаю своему ребенку? </a:t>
            </a:r>
          </a:p>
          <a:p>
            <a:pPr algn="just">
              <a:lnSpc>
                <a:spcPct val="150000"/>
              </a:lnSpc>
            </a:pPr>
            <a:r>
              <a:rPr lang="ru-RU" sz="4000" b="1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 я иногда уступаю ребенку?</a:t>
            </a:r>
          </a:p>
          <a:p>
            <a:pPr algn="just">
              <a:lnSpc>
                <a:spcPct val="150000"/>
              </a:lnSpc>
            </a:pPr>
            <a:r>
              <a:rPr lang="ru-RU" sz="4000" b="1" i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 я разрешаю, но ставлю условия?</a:t>
            </a:r>
            <a:endParaRPr lang="ru-RU" sz="40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0"/>
            <a:ext cx="2347907" cy="3212976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915816" y="244261"/>
            <a:ext cx="5871026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УПРАЖНЕНИЕ</a:t>
            </a:r>
          </a:p>
          <a:p>
            <a:pPr algn="ctr"/>
            <a:r>
              <a:rPr lang="ru-RU" sz="4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«Передай другому»</a:t>
            </a:r>
            <a:endParaRPr lang="ru-RU" sz="40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23438"/>
            <a:ext cx="9164822" cy="56323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>•</a:t>
            </a:r>
            <a:r>
              <a:rPr lang="ru-RU" sz="2000" b="1" dirty="0">
                <a:solidFill>
                  <a:schemeClr val="accent2"/>
                </a:solidFill>
              </a:rPr>
              <a:t> Принимать ребёнка таким, каков он есть, чтобы при любых обстоятельствах он был уверен в неизменности вашей любви к </a:t>
            </a:r>
            <a:r>
              <a:rPr lang="ru-RU" sz="2000" b="1" dirty="0" smtClean="0">
                <a:solidFill>
                  <a:schemeClr val="accent2"/>
                </a:solidFill>
              </a:rPr>
              <a:t>нему</a:t>
            </a:r>
          </a:p>
          <a:p>
            <a:endParaRPr lang="ru-RU" sz="2000" b="1" dirty="0">
              <a:solidFill>
                <a:schemeClr val="accent2"/>
              </a:solidFill>
            </a:endParaRPr>
          </a:p>
          <a:p>
            <a:r>
              <a:rPr lang="ru-RU" sz="2000" b="1" dirty="0">
                <a:solidFill>
                  <a:schemeClr val="accent2"/>
                </a:solidFill>
              </a:rPr>
              <a:t>• Не пытаться «лепить» своего ребёнка, а жить с ним общей жизнью, видеть в нём личность, а не объект </a:t>
            </a:r>
            <a:r>
              <a:rPr lang="ru-RU" sz="2000" b="1" dirty="0" smtClean="0">
                <a:solidFill>
                  <a:schemeClr val="accent2"/>
                </a:solidFill>
              </a:rPr>
              <a:t>воспитания</a:t>
            </a:r>
          </a:p>
          <a:p>
            <a:endParaRPr lang="ru-RU" sz="2000" b="1" dirty="0">
              <a:solidFill>
                <a:schemeClr val="accent2"/>
              </a:solidFill>
            </a:endParaRPr>
          </a:p>
          <a:p>
            <a:r>
              <a:rPr lang="ru-RU" sz="2000" b="1" dirty="0">
                <a:solidFill>
                  <a:schemeClr val="accent2"/>
                </a:solidFill>
              </a:rPr>
              <a:t>• Помнить, что воспитывают не ваши слова, а ваш личный </a:t>
            </a:r>
            <a:r>
              <a:rPr lang="ru-RU" sz="2000" b="1" dirty="0" smtClean="0">
                <a:solidFill>
                  <a:schemeClr val="accent2"/>
                </a:solidFill>
              </a:rPr>
              <a:t>пример</a:t>
            </a:r>
          </a:p>
          <a:p>
            <a:endParaRPr lang="ru-RU" sz="2000" b="1" dirty="0">
              <a:solidFill>
                <a:schemeClr val="accent2"/>
              </a:solidFill>
            </a:endParaRPr>
          </a:p>
          <a:p>
            <a:r>
              <a:rPr lang="ru-RU" sz="2000" b="1" dirty="0">
                <a:solidFill>
                  <a:schemeClr val="accent2"/>
                </a:solidFill>
              </a:rPr>
              <a:t>• Стремиться понять, о чём думает, чего хочет, почему ведёт себя так, а не </a:t>
            </a:r>
            <a:r>
              <a:rPr lang="ru-RU" sz="2000" b="1" dirty="0" smtClean="0">
                <a:solidFill>
                  <a:schemeClr val="accent2"/>
                </a:solidFill>
              </a:rPr>
              <a:t>иначе</a:t>
            </a:r>
          </a:p>
          <a:p>
            <a:endParaRPr lang="ru-RU" sz="2000" b="1" dirty="0">
              <a:solidFill>
                <a:schemeClr val="accent2"/>
              </a:solidFill>
            </a:endParaRPr>
          </a:p>
          <a:p>
            <a:r>
              <a:rPr lang="ru-RU" sz="2000" b="1" dirty="0">
                <a:solidFill>
                  <a:schemeClr val="accent2"/>
                </a:solidFill>
              </a:rPr>
              <a:t>• Не использовать ребёнка, как средство для достижения благородных, но своих </a:t>
            </a:r>
            <a:r>
              <a:rPr lang="ru-RU" sz="2000" b="1" dirty="0" smtClean="0">
                <a:solidFill>
                  <a:schemeClr val="accent2"/>
                </a:solidFill>
              </a:rPr>
              <a:t>целей</a:t>
            </a:r>
          </a:p>
          <a:p>
            <a:endParaRPr lang="ru-RU" sz="2000" b="1" dirty="0">
              <a:solidFill>
                <a:schemeClr val="accent2"/>
              </a:solidFill>
            </a:endParaRPr>
          </a:p>
          <a:p>
            <a:r>
              <a:rPr lang="ru-RU" sz="2000" b="1" dirty="0">
                <a:solidFill>
                  <a:schemeClr val="accent2"/>
                </a:solidFill>
              </a:rPr>
              <a:t>• Нельзя перекладывать ответственность за воспитание на </a:t>
            </a:r>
            <a:r>
              <a:rPr lang="ru-RU" sz="2000" b="1" dirty="0" smtClean="0">
                <a:solidFill>
                  <a:schemeClr val="accent2"/>
                </a:solidFill>
              </a:rPr>
              <a:t>других</a:t>
            </a:r>
          </a:p>
          <a:p>
            <a:endParaRPr lang="ru-RU" sz="2000" b="1" dirty="0">
              <a:solidFill>
                <a:schemeClr val="accent2"/>
              </a:solidFill>
            </a:endParaRPr>
          </a:p>
          <a:p>
            <a:r>
              <a:rPr lang="ru-RU" sz="2000" b="1" dirty="0">
                <a:solidFill>
                  <a:schemeClr val="accent2"/>
                </a:solidFill>
              </a:rPr>
              <a:t>• Помнить, что во всех поступках ребёнка виноваты </a:t>
            </a:r>
            <a:r>
              <a:rPr lang="ru-RU" sz="2000" b="1" dirty="0" smtClean="0">
                <a:solidFill>
                  <a:schemeClr val="accent2"/>
                </a:solidFill>
              </a:rPr>
              <a:t>взрослые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645" y="0"/>
            <a:ext cx="8143932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000" b="1" dirty="0">
                <a:solidFill>
                  <a:srgbClr val="FF0000"/>
                </a:solidFill>
              </a:rPr>
              <a:t>Чтобы воспитать Человека, нужно</a:t>
            </a:r>
            <a:r>
              <a:rPr lang="ru-RU" sz="4000" b="1" dirty="0" smtClean="0">
                <a:solidFill>
                  <a:srgbClr val="FF0000"/>
                </a:solidFill>
              </a:rPr>
              <a:t>: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4293096"/>
            <a:ext cx="8534182" cy="220773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Правила должны быть в каждой семье. Чтобы сохранить мир в семье и не провоцировать конфликты с детьми, необходимо придерживаться определенных правил.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5728"/>
            <a:ext cx="5334000" cy="3552825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7241586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err="1" smtClean="0">
                <a:solidFill>
                  <a:srgbClr val="7030A0"/>
                </a:solidFill>
              </a:rPr>
              <a:t>В.А.Сухомлинский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4486" y="1412776"/>
            <a:ext cx="88569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«Счастье отцовства и </a:t>
            </a:r>
            <a:r>
              <a:rPr lang="ru-RU" sz="3200" b="1" dirty="0" smtClean="0"/>
              <a:t>материнства</a:t>
            </a:r>
          </a:p>
          <a:p>
            <a:pPr algn="just"/>
            <a:r>
              <a:rPr lang="ru-RU" sz="3200" b="1" dirty="0" smtClean="0"/>
              <a:t> </a:t>
            </a:r>
            <a:r>
              <a:rPr lang="ru-RU" sz="3200" b="1" dirty="0"/>
              <a:t>не манна небесная, не приходит праздничным гостем. Это трудное и выстраданное, и приходит только тем, кто не боится единообразного, многолетнего труда до самозабвения. Там, где утрачена эта мудрая, и отцовская, и материнская способность, - счастье становится признаком</a:t>
            </a:r>
            <a:r>
              <a:rPr lang="ru-RU" sz="3200" b="1" dirty="0" smtClean="0"/>
              <a:t>»</a:t>
            </a:r>
          </a:p>
          <a:p>
            <a:pPr algn="just"/>
            <a:endParaRPr lang="ru-RU" sz="3200" b="1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14282" y="4293096"/>
            <a:ext cx="8534182" cy="220773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  ЗА   ВНИМАНИЕ!!!</a:t>
            </a:r>
          </a:p>
        </p:txBody>
      </p:sp>
      <p:pic>
        <p:nvPicPr>
          <p:cNvPr id="1026" name="Picture 2" descr="C:\Users\User\Desktop\педагог-психолог\картинки\картинки-рордители и дети\hvalit-reben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"/>
            <a:ext cx="7772400" cy="414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241586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472232" y="19294"/>
            <a:ext cx="8039468" cy="3672408"/>
          </a:xfrm>
          <a:prstGeom prst="horizontalScroll">
            <a:avLst>
              <a:gd name="adj" fmla="val 15270"/>
            </a:avLst>
          </a:prstGeom>
          <a:blipFill>
            <a:blip r:embed="rId3"/>
            <a:tile tx="0" ty="0" sx="100000" sy="100000" flip="none" algn="tl"/>
          </a:blipFill>
          <a:ln w="76200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800" b="1" dirty="0" smtClean="0">
                <a:ln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Золотое правило </a:t>
            </a:r>
          </a:p>
          <a:p>
            <a:pPr lvl="0" algn="ctr"/>
            <a:r>
              <a:rPr lang="ru-RU" sz="4800" b="1" dirty="0" smtClean="0">
                <a:ln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для того чтобы легче было общаться</a:t>
            </a:r>
          </a:p>
          <a:p>
            <a:pPr algn="ctr">
              <a:lnSpc>
                <a:spcPct val="150000"/>
              </a:lnSpc>
            </a:pPr>
            <a:endParaRPr lang="ru-RU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752" y="3356992"/>
            <a:ext cx="4680520" cy="3312368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143932" cy="60016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3200" b="1" i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32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перебивать друг друга.</a:t>
            </a:r>
          </a:p>
          <a:p>
            <a:pPr marL="457200" indent="-457200" algn="just">
              <a:buFontTx/>
              <a:buChar char="-"/>
            </a:pPr>
            <a:r>
              <a:rPr lang="ru-RU" sz="32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Доверительный, доброжелательный стиль общения.</a:t>
            </a:r>
          </a:p>
          <a:p>
            <a:pPr marL="457200" indent="-457200" algn="just">
              <a:buFontTx/>
              <a:buChar char="-"/>
            </a:pPr>
            <a:r>
              <a:rPr lang="ru-RU" sz="32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Искренность в общении (говорим правду или молчим).</a:t>
            </a:r>
          </a:p>
          <a:p>
            <a:pPr marL="457200" indent="-457200" algn="just">
              <a:buFontTx/>
              <a:buChar char="-"/>
            </a:pPr>
            <a:r>
              <a:rPr lang="ru-RU" sz="32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Общение по принципу «здесь и теперь», говорим от первого лица /Я/.</a:t>
            </a:r>
          </a:p>
          <a:p>
            <a:pPr marL="457200" indent="-457200" algn="just">
              <a:buFontTx/>
              <a:buChar char="-"/>
            </a:pPr>
            <a:r>
              <a:rPr lang="ru-RU" sz="32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критикуем личность других, а оцениваем только высказывания или поступки.</a:t>
            </a:r>
          </a:p>
          <a:p>
            <a:pPr marL="457200" indent="-457200" algn="just">
              <a:buFontTx/>
              <a:buChar char="-"/>
            </a:pPr>
            <a:r>
              <a:rPr lang="ru-RU" sz="32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Стараемся видеть сильные стороны выступающего.</a:t>
            </a:r>
            <a:endParaRPr lang="ru-RU" sz="32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5980" y="260648"/>
            <a:ext cx="8572560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6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«КОМПЛИМЕНТЫ»</a:t>
            </a:r>
          </a:p>
          <a:p>
            <a:pPr algn="ctr"/>
            <a:endParaRPr lang="ru-RU" sz="28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1352" y="1639931"/>
            <a:ext cx="3340882" cy="3357586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99592" y="5129514"/>
            <a:ext cx="7488832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«Спасибо, мне очень приятно!»</a:t>
            </a:r>
            <a:endParaRPr lang="ru-RU" sz="40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55576" y="404664"/>
            <a:ext cx="7704856" cy="13464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МЕТОДЫ</a:t>
            </a:r>
            <a:endParaRPr lang="ru-RU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7499" y="3861048"/>
            <a:ext cx="4139952" cy="180376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УБЕЖДЕНИЕ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988840" y="1855675"/>
            <a:ext cx="4392488" cy="14977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ТРЕБОВАНИЕ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185084" y="3266105"/>
            <a:ext cx="4896544" cy="180376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РАЗЬЯСНЕНИЕ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347864" y="5301208"/>
            <a:ext cx="4230216" cy="136815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ВНУШЕНИЕ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2958312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6179" y="27321"/>
            <a:ext cx="4429136" cy="2960139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57158" y="3356992"/>
            <a:ext cx="8429684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 модели общения:</a:t>
            </a:r>
            <a:endParaRPr lang="ru-RU" sz="32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82352"/>
            <a:ext cx="4320480" cy="24265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ИССЛЕДОВАТЕЛИ УТВЕРЖДАЮТ,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РОДИТЕЛИ РАЗГОВАРИВАЮТ 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С ДЕТЬМИ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Примерно 15-20 минут в день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Из них 10-12 на раздачу указаний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44619" y="6093296"/>
            <a:ext cx="5472608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ДЕМОКРАТИЧЕСКАЯ</a:t>
            </a:r>
            <a:endParaRPr lang="ru-RU" sz="32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356991"/>
            <a:ext cx="842968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 модели общения:</a:t>
            </a:r>
            <a:endParaRPr lang="ru-RU" sz="40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44619" y="4293096"/>
            <a:ext cx="5472608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АВТОРИТАРНАЯ</a:t>
            </a:r>
            <a:endParaRPr lang="ru-RU" sz="32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44619" y="5157192"/>
            <a:ext cx="5472608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ЛИБЕРАЛЬНАЯ</a:t>
            </a:r>
            <a:endParaRPr lang="ru-RU" sz="32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57166"/>
            <a:ext cx="8424936" cy="1399032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>
                  <a:solidFill>
                    <a:srgbClr val="FFFF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АВТОРИТАРНЫЙ СТИЛЬ</a:t>
            </a:r>
            <a:endParaRPr lang="ru-RU" b="1" dirty="0">
              <a:ln>
                <a:solidFill>
                  <a:srgbClr val="FFFF0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44824"/>
            <a:ext cx="8712968" cy="2664296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10000"/>
                </a:schemeClr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Карательно – насильственной дисциплине.</a:t>
            </a:r>
          </a:p>
          <a:p>
            <a:pPr>
              <a:buClr>
                <a:schemeClr val="tx2">
                  <a:lumMod val="10000"/>
                </a:schemeClr>
              </a:buClr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 Чрезмерно контролируют все поступки ребенка, требуют от него покорности, нетерпеливы к детским недостаткам.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2357" y="4077072"/>
            <a:ext cx="6696744" cy="20882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-неуверенность в себе;</a:t>
            </a:r>
          </a:p>
          <a:p>
            <a:r>
              <a:rPr lang="ru-RU" sz="2400" dirty="0" smtClean="0"/>
              <a:t>-страх;</a:t>
            </a:r>
          </a:p>
          <a:p>
            <a:r>
              <a:rPr lang="ru-RU" sz="2400" dirty="0" smtClean="0"/>
              <a:t>-мстительность;</a:t>
            </a:r>
          </a:p>
          <a:p>
            <a:r>
              <a:rPr lang="ru-RU" sz="2400" dirty="0" smtClean="0"/>
              <a:t>-агрессивность по отношению к слабым;</a:t>
            </a:r>
          </a:p>
          <a:p>
            <a:r>
              <a:rPr lang="ru-RU" sz="2400" dirty="0" smtClean="0"/>
              <a:t>-заниженная самооценка.</a:t>
            </a:r>
            <a:endParaRPr lang="ru-RU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64288" y="3998880"/>
            <a:ext cx="1774550" cy="2166424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7764908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712968" cy="1399032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>
                  <a:solidFill>
                    <a:srgbClr val="FFFF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ЛИБЕРАЛЬНЫЙ  СТИЛЬ</a:t>
            </a:r>
            <a:endParaRPr lang="ru-RU" b="1" dirty="0">
              <a:ln>
                <a:solidFill>
                  <a:srgbClr val="FFFF0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88840"/>
            <a:ext cx="8064896" cy="1944216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10000"/>
                </a:schemeClr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Не контролируют поведение ребёнка.</a:t>
            </a:r>
          </a:p>
          <a:p>
            <a:pPr>
              <a:buClr>
                <a:schemeClr val="tx2">
                  <a:lumMod val="10000"/>
                </a:schemeClr>
              </a:buCl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 Вседозволенность, выполнение всех желаний ребенка.</a:t>
            </a:r>
          </a:p>
          <a:p>
            <a:pPr>
              <a:buClr>
                <a:schemeClr val="tx2">
                  <a:lumMod val="10000"/>
                </a:schemeClr>
              </a:buCl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Неоправданная идеализация его родителями.</a:t>
            </a:r>
          </a:p>
          <a:p>
            <a:pPr>
              <a:buClr>
                <a:schemeClr val="tx2">
                  <a:lumMod val="10000"/>
                </a:schemeClr>
              </a:buClr>
              <a:buFont typeface="Wingdings" pitchFamily="2" charset="2"/>
              <a:buChar char="q"/>
            </a:pPr>
            <a:endParaRPr lang="ru-RU" sz="2400" b="1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2076" y="3909307"/>
            <a:ext cx="1944216" cy="2423762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32357" y="4077072"/>
            <a:ext cx="6696744" cy="20882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-чрезмерное самолюбие;</a:t>
            </a:r>
          </a:p>
          <a:p>
            <a:r>
              <a:rPr lang="ru-RU" sz="2400" dirty="0" smtClean="0"/>
              <a:t>-задержку эмоционального развития;</a:t>
            </a:r>
          </a:p>
          <a:p>
            <a:r>
              <a:rPr lang="ru-RU" sz="2400" dirty="0" smtClean="0"/>
              <a:t>-отчаяние;</a:t>
            </a:r>
          </a:p>
          <a:p>
            <a:r>
              <a:rPr lang="ru-RU" sz="2400" dirty="0" smtClean="0"/>
              <a:t>-недоверие ко взрослым;</a:t>
            </a:r>
          </a:p>
          <a:p>
            <a:r>
              <a:rPr lang="ru-RU" sz="2400" dirty="0" smtClean="0"/>
              <a:t>-озлобленность, разочарование.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70818601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712968" cy="1399032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>
                  <a:solidFill>
                    <a:srgbClr val="FFFF0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ДЕМОКРАТИЧЕСКИЙ СТИЛЬ</a:t>
            </a:r>
            <a:endParaRPr lang="ru-RU" b="1" dirty="0">
              <a:ln>
                <a:solidFill>
                  <a:srgbClr val="FFFF0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352928" cy="2952328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2">
                  <a:lumMod val="10000"/>
                </a:schemeClr>
              </a:buClr>
              <a:buFont typeface="Wingdings" pitchFamily="2" charset="2"/>
              <a:buChar char="q"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Уважают личность ребенка, принимают  его таким, каков он есть.</a:t>
            </a:r>
          </a:p>
          <a:p>
            <a:pPr>
              <a:buClr>
                <a:schemeClr val="tx2">
                  <a:lumMod val="10000"/>
                </a:schemeClr>
              </a:buCl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 Дают понять ребенку, что его дела важны для них.</a:t>
            </a:r>
          </a:p>
          <a:p>
            <a:pPr>
              <a:buClr>
                <a:schemeClr val="tx2">
                  <a:lumMod val="10000"/>
                </a:schemeClr>
              </a:buCl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Доверяют, поощряют самостоятельность.</a:t>
            </a:r>
          </a:p>
          <a:p>
            <a:pPr>
              <a:buClr>
                <a:schemeClr val="tx2">
                  <a:lumMod val="10000"/>
                </a:schemeClr>
              </a:buCl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Осуждают не самого ребенка, а его поступок, прислушиваются к мнению ребенка.</a:t>
            </a:r>
          </a:p>
          <a:p>
            <a:pPr>
              <a:buClr>
                <a:schemeClr val="tx2">
                  <a:lumMod val="10000"/>
                </a:schemeClr>
              </a:buClr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Проводят вместе с ним свободное время, помогают развивать его способности.</a:t>
            </a:r>
          </a:p>
          <a:p>
            <a:pPr>
              <a:buClr>
                <a:schemeClr val="tx2">
                  <a:lumMod val="10000"/>
                </a:schemeClr>
              </a:buClr>
              <a:buFont typeface="Wingdings" pitchFamily="2" charset="2"/>
              <a:buChar char="q"/>
            </a:pPr>
            <a:endParaRPr lang="ru-RU" sz="24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>
              <a:buClr>
                <a:schemeClr val="tx2">
                  <a:lumMod val="10000"/>
                </a:schemeClr>
              </a:buClr>
              <a:buFont typeface="Wingdings" pitchFamily="2" charset="2"/>
              <a:buChar char="q"/>
            </a:pPr>
            <a:endParaRPr lang="ru-RU" sz="2400" b="1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2076" y="4220214"/>
            <a:ext cx="1944216" cy="2423762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32357" y="4581128"/>
            <a:ext cx="6696744" cy="20882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-прислушиваются к советам родителей;</a:t>
            </a:r>
          </a:p>
          <a:p>
            <a:r>
              <a:rPr lang="ru-RU" sz="2400" dirty="0" smtClean="0"/>
              <a:t>-наследуют адекватные мужские  и женские черты поведения;</a:t>
            </a:r>
          </a:p>
          <a:p>
            <a:r>
              <a:rPr lang="ru-RU" sz="2400" dirty="0" smtClean="0"/>
              <a:t>-растут уверенными в себе, хорошо социально адаптированными.</a:t>
            </a:r>
            <a:endParaRPr lang="ru-RU" sz="24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626</TotalTime>
  <Words>691</Words>
  <Application>Microsoft Office PowerPoint</Application>
  <PresentationFormat>Экран (4:3)</PresentationFormat>
  <Paragraphs>118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Яркая</vt:lpstr>
      <vt:lpstr>Методы семейного воспитания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АВТОРИТАРНЫЙ СТИЛЬ</vt:lpstr>
      <vt:lpstr>ЛИБЕРАЛЬНЫЙ  СТИЛЬ</vt:lpstr>
      <vt:lpstr>ДЕМОКРАТИЧЕСКИЙ СТИЛЬ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Золотое правило нравственности</dc:title>
  <dc:creator>я</dc:creator>
  <cp:lastModifiedBy>User</cp:lastModifiedBy>
  <cp:revision>62</cp:revision>
  <dcterms:created xsi:type="dcterms:W3CDTF">2010-09-11T09:01:26Z</dcterms:created>
  <dcterms:modified xsi:type="dcterms:W3CDTF">2019-10-28T04:53:09Z</dcterms:modified>
</cp:coreProperties>
</file>